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sldIdLst>
    <p:sldId id="256" r:id="rId2"/>
    <p:sldId id="396" r:id="rId3"/>
    <p:sldId id="397" r:id="rId4"/>
    <p:sldId id="398" r:id="rId5"/>
    <p:sldId id="399" r:id="rId6"/>
    <p:sldId id="404" r:id="rId7"/>
    <p:sldId id="407" r:id="rId8"/>
    <p:sldId id="406" r:id="rId9"/>
    <p:sldId id="40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60" d="100"/>
          <a:sy n="60" d="100"/>
        </p:scale>
        <p:origin x="-2208" y="-16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7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Klepnutím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lze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upravit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styly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předlohy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textu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err="1" smtClean="0"/>
              <a:t>Druhá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Třetí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Čtvrtá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4"/>
            <a:r>
              <a:rPr lang="en-US" altLang="en-US" dirty="0" err="1" smtClean="0"/>
              <a:t>Pátá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 dirty="0" smtClean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krivanj@fel.cvu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esen.realtimerendering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.kuleuven.be/~philip.dutre/G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Computer Graphics III</a:t>
            </a:r>
            <a:br>
              <a:rPr lang="en-US" b="1" dirty="0" smtClean="0"/>
            </a:br>
            <a:r>
              <a:rPr lang="en-US" b="1" dirty="0" smtClean="0"/>
              <a:t>Winter Term 2015</a:t>
            </a:r>
            <a:br>
              <a:rPr lang="en-US" b="1" dirty="0" smtClean="0"/>
            </a:br>
            <a:r>
              <a:rPr lang="en-US" b="1" dirty="0" smtClean="0"/>
              <a:t>Organization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and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Advanced 3D computer graphics</a:t>
            </a:r>
            <a:endParaRPr lang="cs-CZ" b="1" dirty="0" smtClean="0"/>
          </a:p>
          <a:p>
            <a:pPr lvl="1"/>
            <a:r>
              <a:rPr lang="en-US" dirty="0" smtClean="0"/>
              <a:t>Loosely follows-up on </a:t>
            </a:r>
            <a:r>
              <a:rPr lang="en-US" i="1" dirty="0"/>
              <a:t>C</a:t>
            </a:r>
            <a:r>
              <a:rPr lang="en-US" i="1" dirty="0" smtClean="0"/>
              <a:t>omputer Graphics </a:t>
            </a:r>
            <a:r>
              <a:rPr lang="cs-CZ" i="1" dirty="0" smtClean="0"/>
              <a:t>II </a:t>
            </a:r>
            <a:r>
              <a:rPr lang="cs-CZ" dirty="0" smtClean="0"/>
              <a:t>(NPGR004)</a:t>
            </a:r>
            <a:endParaRPr lang="en-US" dirty="0" smtClean="0"/>
          </a:p>
          <a:p>
            <a:pPr lvl="2"/>
            <a:r>
              <a:rPr lang="en-US" dirty="0" smtClean="0"/>
              <a:t>Assumes knowledge of </a:t>
            </a:r>
            <a:r>
              <a:rPr lang="en-US" b="1" dirty="0" smtClean="0"/>
              <a:t>ray tracing</a:t>
            </a:r>
            <a:endParaRPr lang="cs-CZ" b="1" dirty="0" smtClean="0"/>
          </a:p>
          <a:p>
            <a:pPr lvl="1"/>
            <a:r>
              <a:rPr lang="en-US" dirty="0" smtClean="0"/>
              <a:t>Main topic</a:t>
            </a:r>
          </a:p>
          <a:p>
            <a:pPr lvl="2"/>
            <a:r>
              <a:rPr lang="en-US" b="1" dirty="0" smtClean="0"/>
              <a:t>Realistic image synthesis</a:t>
            </a:r>
          </a:p>
          <a:p>
            <a:pPr lvl="2"/>
            <a:r>
              <a:rPr lang="en-US" b="1" dirty="0" smtClean="0"/>
              <a:t>Global illumination</a:t>
            </a:r>
            <a:endParaRPr lang="cs-CZ" b="1" dirty="0" smtClean="0"/>
          </a:p>
          <a:p>
            <a:pPr marL="344487" lvl="1" indent="0">
              <a:buNone/>
            </a:pPr>
            <a:endParaRPr lang="cs-CZ" dirty="0" smtClean="0"/>
          </a:p>
          <a:p>
            <a:r>
              <a:rPr lang="cs-CZ" b="1" dirty="0" smtClean="0"/>
              <a:t>2/2 </a:t>
            </a:r>
            <a:r>
              <a:rPr lang="en-US" b="1" dirty="0" smtClean="0"/>
              <a:t>C + Ex</a:t>
            </a:r>
            <a:endParaRPr lang="cs-CZ" b="1" dirty="0" smtClean="0"/>
          </a:p>
          <a:p>
            <a:pPr lvl="1"/>
            <a:r>
              <a:rPr lang="en-US" dirty="0" smtClean="0"/>
              <a:t>Lecture once a week</a:t>
            </a:r>
            <a:endParaRPr lang="cs-CZ" dirty="0" smtClean="0"/>
          </a:p>
          <a:p>
            <a:pPr lvl="1"/>
            <a:r>
              <a:rPr lang="en-US" dirty="0" smtClean="0"/>
              <a:t>Labs follow </a:t>
            </a:r>
            <a:r>
              <a:rPr lang="en-US" dirty="0" smtClean="0"/>
              <a:t>the lecture in </a:t>
            </a:r>
            <a:r>
              <a:rPr lang="cs-CZ" dirty="0" smtClean="0"/>
              <a:t>SW1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r>
              <a:rPr lang="cs-CZ" dirty="0" smtClean="0"/>
              <a:t>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Physical and mathematics fundamentals of </a:t>
            </a:r>
            <a:r>
              <a:rPr lang="en-US" b="1" dirty="0" smtClean="0"/>
              <a:t>image </a:t>
            </a:r>
            <a:r>
              <a:rPr lang="en-US" b="1" dirty="0" smtClean="0"/>
              <a:t>synthesis</a:t>
            </a:r>
            <a:endParaRPr lang="cs-CZ" b="1" dirty="0" smtClean="0"/>
          </a:p>
          <a:p>
            <a:pPr lvl="1"/>
            <a:r>
              <a:rPr lang="en-US" dirty="0" smtClean="0"/>
              <a:t>Light, radiometry, light reflection, rendering equation.</a:t>
            </a:r>
          </a:p>
          <a:p>
            <a:endParaRPr lang="cs-CZ" dirty="0" smtClean="0"/>
          </a:p>
          <a:p>
            <a:r>
              <a:rPr lang="cs-CZ" b="1" dirty="0" smtClean="0"/>
              <a:t>Monte Carlo </a:t>
            </a:r>
            <a:r>
              <a:rPr lang="en-US" b="1" dirty="0" smtClean="0"/>
              <a:t>integration</a:t>
            </a:r>
            <a:endParaRPr lang="cs-CZ" b="1" dirty="0" smtClean="0"/>
          </a:p>
          <a:p>
            <a:pPr lvl="1"/>
            <a:r>
              <a:rPr lang="en-US" dirty="0" smtClean="0"/>
              <a:t>Statistical estimators and their properties, variance reduction techniques, combined estimators.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en-US" b="1" dirty="0" smtClean="0"/>
              <a:t>Solution of the rendering equation via MC</a:t>
            </a:r>
            <a:endParaRPr lang="cs-CZ" b="1" dirty="0" smtClean="0"/>
          </a:p>
          <a:p>
            <a:pPr lvl="1"/>
            <a:r>
              <a:rPr lang="en-US" dirty="0" smtClean="0"/>
              <a:t>Path tracing</a:t>
            </a:r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r>
              <a:rPr lang="cs-CZ" dirty="0" smtClean="0"/>
              <a:t>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Advanced image synthesis methods</a:t>
            </a:r>
            <a:endParaRPr lang="cs-CZ" b="1" dirty="0" smtClean="0"/>
          </a:p>
          <a:p>
            <a:pPr lvl="1"/>
            <a:r>
              <a:rPr lang="en-US" dirty="0" smtClean="0"/>
              <a:t>Bidirectional path tracing</a:t>
            </a:r>
            <a:r>
              <a:rPr lang="cs-CZ" dirty="0" smtClean="0"/>
              <a:t>, </a:t>
            </a:r>
            <a:r>
              <a:rPr lang="en-US" dirty="0" smtClean="0"/>
              <a:t>photon mapping</a:t>
            </a:r>
            <a:r>
              <a:rPr lang="cs-CZ" dirty="0" smtClean="0"/>
              <a:t>, </a:t>
            </a:r>
            <a:r>
              <a:rPr lang="en-US" dirty="0" smtClean="0"/>
              <a:t>irradiance</a:t>
            </a:r>
            <a:r>
              <a:rPr lang="cs-CZ" dirty="0" smtClean="0"/>
              <a:t> </a:t>
            </a:r>
            <a:r>
              <a:rPr lang="en-US" dirty="0" smtClean="0"/>
              <a:t>caching</a:t>
            </a:r>
            <a:r>
              <a:rPr lang="cs-CZ" dirty="0" smtClean="0"/>
              <a:t>,</a:t>
            </a:r>
            <a:r>
              <a:rPr lang="en-US" dirty="0" smtClean="0"/>
              <a:t> virtual point lights, Metropolis light transport, …</a:t>
            </a:r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Pen-and-paper exercises </a:t>
            </a:r>
            <a:r>
              <a:rPr lang="en-US" b="1" dirty="0" smtClean="0"/>
              <a:t>on the material from lectures </a:t>
            </a:r>
            <a:r>
              <a:rPr lang="cs-CZ" dirty="0" smtClean="0"/>
              <a:t>(</a:t>
            </a:r>
            <a:r>
              <a:rPr lang="en-US" dirty="0" smtClean="0"/>
              <a:t>solution of problems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en-US" b="1" dirty="0" smtClean="0"/>
              <a:t>Programming assignments</a:t>
            </a:r>
          </a:p>
          <a:p>
            <a:endParaRPr lang="en-US" b="1" dirty="0"/>
          </a:p>
          <a:p>
            <a:r>
              <a:rPr lang="en-US" b="1" dirty="0" smtClean="0"/>
              <a:t>Student’s presentation of scientific papers</a:t>
            </a: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r>
              <a:rPr lang="cs-CZ" dirty="0" smtClean="0"/>
              <a:t> – </a:t>
            </a:r>
            <a:r>
              <a:rPr lang="en-US" dirty="0" smtClean="0"/>
              <a:t>Points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en-US" b="1" dirty="0" smtClean="0"/>
              <a:t>Programming assignments</a:t>
            </a:r>
          </a:p>
          <a:p>
            <a:pPr lvl="1"/>
            <a:r>
              <a:rPr lang="en-US" b="1" dirty="0" smtClean="0"/>
              <a:t>Max 45 pts</a:t>
            </a:r>
            <a:r>
              <a:rPr lang="en-US" dirty="0" smtClean="0"/>
              <a:t> altogether for the assignments</a:t>
            </a:r>
            <a:endParaRPr lang="cs-CZ" b="1" dirty="0" smtClean="0"/>
          </a:p>
          <a:p>
            <a:pPr lvl="1"/>
            <a:r>
              <a:rPr lang="en-US" dirty="0" smtClean="0"/>
              <a:t>Penalty of </a:t>
            </a:r>
            <a:r>
              <a:rPr lang="cs-CZ" dirty="0" smtClean="0"/>
              <a:t>50</a:t>
            </a:r>
            <a:r>
              <a:rPr lang="cs-CZ" dirty="0"/>
              <a:t>% </a:t>
            </a:r>
            <a:r>
              <a:rPr lang="en-US" dirty="0" smtClean="0"/>
              <a:t>pts for each week of delay in delivering any assignment</a:t>
            </a:r>
          </a:p>
          <a:p>
            <a:pPr lvl="1"/>
            <a:r>
              <a:rPr lang="en-US" dirty="0" smtClean="0"/>
              <a:t>Extra points can be gained for extended assignments (max 10 pts)</a:t>
            </a:r>
          </a:p>
          <a:p>
            <a:pPr lvl="2"/>
            <a:r>
              <a:rPr lang="en-US" dirty="0" smtClean="0"/>
              <a:t>Serves to compensate for loss of points</a:t>
            </a:r>
          </a:p>
          <a:p>
            <a:pPr lvl="2"/>
            <a:r>
              <a:rPr lang="en-US" dirty="0" smtClean="0"/>
              <a:t>Altogether, </a:t>
            </a:r>
            <a:r>
              <a:rPr lang="en-US" b="1" dirty="0" smtClean="0"/>
              <a:t>max 55 pts</a:t>
            </a:r>
            <a:r>
              <a:rPr lang="en-US" dirty="0" smtClean="0"/>
              <a:t> from the assignments (including the extra points)</a:t>
            </a:r>
          </a:p>
          <a:p>
            <a:r>
              <a:rPr lang="en-US" b="1" dirty="0" smtClean="0"/>
              <a:t>Paper presentation</a:t>
            </a:r>
          </a:p>
          <a:p>
            <a:pPr lvl="1"/>
            <a:r>
              <a:rPr lang="en-US" dirty="0" smtClean="0"/>
              <a:t>Max 10 pts</a:t>
            </a:r>
          </a:p>
          <a:p>
            <a:r>
              <a:rPr lang="en-US" b="1" dirty="0" smtClean="0"/>
              <a:t>Final oral exam</a:t>
            </a:r>
            <a:endParaRPr lang="cs-CZ" b="1" dirty="0" smtClean="0"/>
          </a:p>
          <a:p>
            <a:pPr lvl="1"/>
            <a:r>
              <a:rPr lang="cs-CZ" dirty="0" smtClean="0"/>
              <a:t>0 – </a:t>
            </a:r>
            <a:r>
              <a:rPr lang="en-US" dirty="0" smtClean="0"/>
              <a:t>4</a:t>
            </a:r>
            <a:r>
              <a:rPr lang="en-US" dirty="0"/>
              <a:t>5</a:t>
            </a:r>
            <a:r>
              <a:rPr lang="cs-CZ" dirty="0" smtClean="0"/>
              <a:t> </a:t>
            </a:r>
            <a:r>
              <a:rPr lang="en-US" dirty="0" smtClean="0"/>
              <a:t>pts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/>
              <a:t>(</a:t>
            </a:r>
            <a:r>
              <a:rPr lang="cs-CZ" dirty="0" smtClean="0"/>
              <a:t>výborně</a:t>
            </a:r>
            <a:r>
              <a:rPr lang="en-US" dirty="0" smtClean="0"/>
              <a:t>)</a:t>
            </a:r>
            <a:r>
              <a:rPr lang="cs-CZ" dirty="0" smtClean="0"/>
              <a:t>		86 – 100 </a:t>
            </a:r>
            <a:r>
              <a:rPr lang="en-US" dirty="0" smtClean="0"/>
              <a:t>pts</a:t>
            </a:r>
            <a:endParaRPr lang="cs-CZ" dirty="0" smtClean="0"/>
          </a:p>
          <a:p>
            <a:r>
              <a:rPr lang="en-US" dirty="0" smtClean="0"/>
              <a:t>2 </a:t>
            </a:r>
            <a:r>
              <a:rPr lang="en-US" dirty="0" smtClean="0"/>
              <a:t>(</a:t>
            </a:r>
            <a:r>
              <a:rPr lang="cs-CZ" dirty="0" smtClean="0"/>
              <a:t>velmi </a:t>
            </a:r>
            <a:r>
              <a:rPr lang="cs-CZ" dirty="0" smtClean="0"/>
              <a:t>dobře</a:t>
            </a:r>
            <a:r>
              <a:rPr lang="en-US" dirty="0"/>
              <a:t>)</a:t>
            </a:r>
            <a:r>
              <a:rPr lang="cs-CZ" dirty="0" smtClean="0"/>
              <a:t>:	</a:t>
            </a:r>
            <a:r>
              <a:rPr lang="en-US" dirty="0" smtClean="0"/>
              <a:t>	</a:t>
            </a:r>
            <a:r>
              <a:rPr lang="cs-CZ" dirty="0" smtClean="0"/>
              <a:t>71 – 85 </a:t>
            </a:r>
            <a:r>
              <a:rPr lang="en-US" dirty="0" smtClean="0"/>
              <a:t>pts</a:t>
            </a:r>
            <a:endParaRPr lang="cs-CZ" dirty="0" smtClean="0"/>
          </a:p>
          <a:p>
            <a:r>
              <a:rPr lang="en-US" dirty="0" smtClean="0"/>
              <a:t>3 </a:t>
            </a:r>
            <a:r>
              <a:rPr lang="en-US" dirty="0" smtClean="0"/>
              <a:t>(</a:t>
            </a:r>
            <a:r>
              <a:rPr lang="cs-CZ" dirty="0" smtClean="0"/>
              <a:t>dobře</a:t>
            </a:r>
            <a:r>
              <a:rPr lang="en-US" dirty="0"/>
              <a:t>)</a:t>
            </a:r>
            <a:r>
              <a:rPr lang="cs-CZ" dirty="0" smtClean="0"/>
              <a:t>:		</a:t>
            </a:r>
            <a:r>
              <a:rPr lang="en-US" dirty="0" smtClean="0"/>
              <a:t>	</a:t>
            </a:r>
            <a:r>
              <a:rPr lang="cs-CZ" dirty="0" smtClean="0"/>
              <a:t>51 – 70 </a:t>
            </a:r>
            <a:r>
              <a:rPr lang="en-US" dirty="0" smtClean="0"/>
              <a:t>pts</a:t>
            </a:r>
            <a:endParaRPr lang="cs-CZ" dirty="0" smtClean="0"/>
          </a:p>
          <a:p>
            <a:r>
              <a:rPr lang="en-US" dirty="0" smtClean="0"/>
              <a:t>4 (Fail, </a:t>
            </a:r>
            <a:r>
              <a:rPr lang="cs-CZ" dirty="0" smtClean="0"/>
              <a:t>nevyhověl</a:t>
            </a:r>
            <a:r>
              <a:rPr lang="en-US" dirty="0" smtClean="0"/>
              <a:t>/a)</a:t>
            </a:r>
            <a:r>
              <a:rPr lang="cs-CZ" dirty="0" smtClean="0"/>
              <a:t>:</a:t>
            </a:r>
            <a:r>
              <a:rPr lang="en-US" dirty="0" smtClean="0"/>
              <a:t>	</a:t>
            </a:r>
            <a:r>
              <a:rPr lang="cs-CZ" dirty="0" smtClean="0"/>
              <a:t>0 – 50 </a:t>
            </a:r>
            <a:r>
              <a:rPr lang="en-US" dirty="0" smtClean="0"/>
              <a:t>pts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 order to pass, students must obtain </a:t>
            </a:r>
            <a:r>
              <a:rPr lang="en-US" b="1" dirty="0" smtClean="0"/>
              <a:t>at least </a:t>
            </a:r>
            <a:r>
              <a:rPr lang="cs-CZ" b="1" dirty="0" smtClean="0"/>
              <a:t>50</a:t>
            </a:r>
            <a:r>
              <a:rPr lang="en-US" b="1" dirty="0" smtClean="0"/>
              <a:t>% of points for each item</a:t>
            </a:r>
            <a:r>
              <a:rPr lang="en-US" dirty="0" smtClean="0"/>
              <a:t> on the previous slide </a:t>
            </a:r>
            <a:r>
              <a:rPr lang="cs-CZ" dirty="0" smtClean="0"/>
              <a:t>(</a:t>
            </a:r>
            <a:r>
              <a:rPr lang="en-US" dirty="0" smtClean="0"/>
              <a:t>including the final oral exam</a:t>
            </a:r>
            <a:r>
              <a:rPr lang="cs-CZ" dirty="0" smtClean="0"/>
              <a:t>)</a:t>
            </a:r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</a:t>
            </a:r>
          </a:p>
          <a:p>
            <a:r>
              <a:rPr lang="en-US" b="1" dirty="0" smtClean="0"/>
              <a:t>Three questions</a:t>
            </a:r>
            <a:r>
              <a:rPr lang="en-US" dirty="0" smtClean="0"/>
              <a:t> in total</a:t>
            </a:r>
            <a:endParaRPr lang="en-US" dirty="0" smtClean="0"/>
          </a:p>
          <a:p>
            <a:pPr lvl="1"/>
            <a:r>
              <a:rPr lang="en-US" b="1" dirty="0" smtClean="0"/>
              <a:t>Two </a:t>
            </a:r>
            <a:r>
              <a:rPr lang="en-US" b="1" dirty="0" smtClean="0"/>
              <a:t>questions</a:t>
            </a:r>
            <a:r>
              <a:rPr lang="en-US" dirty="0" smtClean="0"/>
              <a:t> </a:t>
            </a:r>
            <a:r>
              <a:rPr lang="en-US" dirty="0" smtClean="0"/>
              <a:t>on the material </a:t>
            </a:r>
            <a:r>
              <a:rPr lang="en-US" dirty="0" smtClean="0"/>
              <a:t>covered in the lectures</a:t>
            </a:r>
          </a:p>
          <a:p>
            <a:pPr lvl="2"/>
            <a:r>
              <a:rPr lang="en-US" dirty="0" smtClean="0"/>
              <a:t>Randomly selected from a list posted on the class web page</a:t>
            </a:r>
            <a:endParaRPr lang="en-US" dirty="0" smtClean="0"/>
          </a:p>
          <a:p>
            <a:pPr lvl="1"/>
            <a:r>
              <a:rPr lang="en-US" dirty="0" smtClean="0"/>
              <a:t>One question = discussion </a:t>
            </a:r>
            <a:r>
              <a:rPr lang="en-US" dirty="0" smtClean="0"/>
              <a:t>of a scientific </a:t>
            </a:r>
            <a:r>
              <a:rPr lang="en-US" dirty="0" smtClean="0"/>
              <a:t>paper</a:t>
            </a:r>
            <a:endParaRPr lang="cs-CZ" dirty="0" smtClean="0"/>
          </a:p>
          <a:p>
            <a:pPr marL="1163637" lvl="2" indent="-457200">
              <a:buFont typeface="+mj-lt"/>
              <a:buAutoNum type="alphaLcParenR"/>
            </a:pPr>
            <a:r>
              <a:rPr lang="en-US" dirty="0" smtClean="0"/>
              <a:t>Students choose three papers during semester</a:t>
            </a:r>
          </a:p>
          <a:p>
            <a:pPr lvl="3"/>
            <a:r>
              <a:rPr lang="en-US" dirty="0"/>
              <a:t>The paper topic should be related to realistic rendering</a:t>
            </a:r>
            <a:endParaRPr lang="cs-CZ" dirty="0"/>
          </a:p>
          <a:p>
            <a:pPr lvl="3"/>
            <a:r>
              <a:rPr lang="en-US" dirty="0"/>
              <a:t>Great source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http://kesen.realtimerendering.com</a:t>
            </a:r>
            <a:r>
              <a:rPr lang="cs-CZ" dirty="0" smtClean="0">
                <a:hlinkClick r:id="rId2"/>
              </a:rPr>
              <a:t>/</a:t>
            </a:r>
            <a:endParaRPr lang="en-US" dirty="0" smtClean="0"/>
          </a:p>
          <a:p>
            <a:pPr marL="1163637" lvl="2" indent="-457200">
              <a:buFont typeface="+mj-lt"/>
              <a:buAutoNum type="alphaLcParenR"/>
            </a:pPr>
            <a:r>
              <a:rPr lang="en-US" dirty="0" smtClean="0"/>
              <a:t>I approve the students’ paper choice</a:t>
            </a:r>
          </a:p>
          <a:p>
            <a:pPr marL="1163637" lvl="2" indent="-457200">
              <a:buFont typeface="+mj-lt"/>
              <a:buAutoNum type="alphaLcParenR"/>
            </a:pPr>
            <a:r>
              <a:rPr lang="en-US" dirty="0" smtClean="0"/>
              <a:t>At the exam, I pick one of the three and the student explains what the paper is about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cs-CZ" b="1" dirty="0"/>
              <a:t>M. </a:t>
            </a:r>
            <a:r>
              <a:rPr lang="cs-CZ" b="1" dirty="0" err="1"/>
              <a:t>Pharr</a:t>
            </a:r>
            <a:r>
              <a:rPr lang="cs-CZ" b="1" dirty="0"/>
              <a:t>, G. </a:t>
            </a:r>
            <a:r>
              <a:rPr lang="cs-CZ" b="1" dirty="0" err="1"/>
              <a:t>Humphreys</a:t>
            </a:r>
            <a:r>
              <a:rPr lang="cs-CZ" b="1" dirty="0"/>
              <a:t>: </a:t>
            </a:r>
            <a:r>
              <a:rPr lang="cs-CZ" b="1" i="1" dirty="0" err="1"/>
              <a:t>Physically-based</a:t>
            </a:r>
            <a:r>
              <a:rPr lang="cs-CZ" b="1" i="1" dirty="0"/>
              <a:t> </a:t>
            </a:r>
            <a:r>
              <a:rPr lang="cs-CZ" b="1" i="1" dirty="0" err="1"/>
              <a:t>Rendering</a:t>
            </a:r>
            <a:r>
              <a:rPr lang="cs-CZ" b="1" i="1" dirty="0"/>
              <a:t>: </a:t>
            </a:r>
            <a:r>
              <a:rPr lang="cs-CZ" b="1" i="1" dirty="0" err="1"/>
              <a:t>From</a:t>
            </a:r>
            <a:r>
              <a:rPr lang="cs-CZ" b="1" i="1" dirty="0"/>
              <a:t> </a:t>
            </a:r>
            <a:r>
              <a:rPr lang="cs-CZ" b="1" i="1" dirty="0" err="1"/>
              <a:t>Theory</a:t>
            </a:r>
            <a:r>
              <a:rPr lang="cs-CZ" b="1" i="1" dirty="0"/>
              <a:t> to </a:t>
            </a:r>
            <a:r>
              <a:rPr lang="cs-CZ" b="1" i="1" dirty="0" err="1"/>
              <a:t>Implementation</a:t>
            </a:r>
            <a:r>
              <a:rPr lang="cs-CZ" b="1" dirty="0"/>
              <a:t>, 2nd </a:t>
            </a:r>
            <a:r>
              <a:rPr lang="cs-CZ" b="1" dirty="0" err="1"/>
              <a:t>ed</a:t>
            </a:r>
            <a:r>
              <a:rPr lang="cs-CZ" b="1" dirty="0"/>
              <a:t>. Morgan Kaufmann, 2010. </a:t>
            </a:r>
          </a:p>
          <a:p>
            <a:r>
              <a:rPr lang="en-US" dirty="0" smtClean="0"/>
              <a:t>M. Cohen, J. Wallace: </a:t>
            </a:r>
            <a:r>
              <a:rPr lang="en-US" i="1" dirty="0" err="1" smtClean="0"/>
              <a:t>Radiosity</a:t>
            </a:r>
            <a:r>
              <a:rPr lang="en-US" i="1" dirty="0" smtClean="0"/>
              <a:t> and Realistic Image Synthesis</a:t>
            </a:r>
            <a:r>
              <a:rPr lang="en-US" dirty="0" smtClean="0"/>
              <a:t>, Academic Press, 1993</a:t>
            </a:r>
            <a:r>
              <a:rPr lang="cs-CZ" dirty="0" smtClean="0"/>
              <a:t>. (Kapitola 1-2)</a:t>
            </a:r>
            <a:endParaRPr lang="en-US" dirty="0" smtClean="0"/>
          </a:p>
          <a:p>
            <a:r>
              <a:rPr lang="cs-CZ" dirty="0" smtClean="0"/>
              <a:t>E. </a:t>
            </a:r>
            <a:r>
              <a:rPr lang="cs-CZ" dirty="0" err="1" smtClean="0"/>
              <a:t>Veach</a:t>
            </a:r>
            <a:r>
              <a:rPr lang="cs-CZ" dirty="0" smtClean="0"/>
              <a:t>: </a:t>
            </a:r>
            <a:r>
              <a:rPr lang="cs-CZ" i="1" dirty="0" err="1" smtClean="0"/>
              <a:t>Robust</a:t>
            </a:r>
            <a:r>
              <a:rPr lang="cs-CZ" i="1" dirty="0" smtClean="0"/>
              <a:t> </a:t>
            </a:r>
            <a:r>
              <a:rPr lang="cs-CZ" i="1" dirty="0" err="1" smtClean="0"/>
              <a:t>Monte</a:t>
            </a:r>
            <a:r>
              <a:rPr lang="cs-CZ" i="1" dirty="0" smtClean="0"/>
              <a:t> </a:t>
            </a:r>
            <a:r>
              <a:rPr lang="cs-CZ" i="1" dirty="0" err="1" smtClean="0"/>
              <a:t>Carlo</a:t>
            </a:r>
            <a:r>
              <a:rPr lang="cs-CZ" i="1" dirty="0" smtClean="0"/>
              <a:t> </a:t>
            </a:r>
            <a:r>
              <a:rPr lang="cs-CZ" i="1" dirty="0" err="1" smtClean="0"/>
              <a:t>Methods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Light</a:t>
            </a:r>
            <a:r>
              <a:rPr lang="cs-CZ" i="1" dirty="0" smtClean="0"/>
              <a:t> Transport </a:t>
            </a:r>
            <a:r>
              <a:rPr lang="cs-CZ" i="1" dirty="0" err="1" smtClean="0"/>
              <a:t>simulation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 Thesis, </a:t>
            </a:r>
            <a:r>
              <a:rPr lang="cs-CZ" dirty="0" err="1" smtClean="0"/>
              <a:t>Stanform</a:t>
            </a:r>
            <a:r>
              <a:rPr lang="cs-CZ" dirty="0" smtClean="0"/>
              <a:t> University, 1998.</a:t>
            </a:r>
          </a:p>
          <a:p>
            <a:r>
              <a:rPr lang="en-US" dirty="0" smtClean="0"/>
              <a:t>P. </a:t>
            </a:r>
            <a:r>
              <a:rPr lang="en-US" dirty="0" err="1" smtClean="0"/>
              <a:t>Dutr</a:t>
            </a:r>
            <a:r>
              <a:rPr lang="cs-CZ" dirty="0" smtClean="0"/>
              <a:t>é,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Illumination</a:t>
            </a:r>
            <a:r>
              <a:rPr lang="cs-CZ" dirty="0" smtClean="0"/>
              <a:t> </a:t>
            </a:r>
            <a:r>
              <a:rPr lang="cs-CZ" dirty="0" err="1" smtClean="0"/>
              <a:t>Compendium</a:t>
            </a:r>
            <a:r>
              <a:rPr lang="cs-CZ" dirty="0" smtClean="0"/>
              <a:t>, </a:t>
            </a:r>
            <a:r>
              <a:rPr lang="cs-CZ" dirty="0" smtClean="0">
                <a:hlinkClick r:id="rId2"/>
              </a:rPr>
              <a:t>http://people.cs.kuleuven.be/~philip.dutre/GI/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2015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4002</TotalTime>
  <Words>461</Words>
  <Application>Microsoft Office PowerPoint</Application>
  <PresentationFormat>Předvádění na obrazovce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Hrany</vt:lpstr>
      <vt:lpstr>Computer Graphics III Winter Term 2015 Organization</vt:lpstr>
      <vt:lpstr>Contents and form</vt:lpstr>
      <vt:lpstr>Lecture overview 1/2</vt:lpstr>
      <vt:lpstr>Lecture overview 2/2</vt:lpstr>
      <vt:lpstr>Labs</vt:lpstr>
      <vt:lpstr>Evaluation – Points</vt:lpstr>
      <vt:lpstr>Evaluation</vt:lpstr>
      <vt:lpstr>Final examination</vt:lpstr>
      <vt:lpstr>Literature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- Počítačová grafika III (NPGR010)</dc:title>
  <dc:creator>Jaroslav Křivánek</dc:creator>
  <cp:lastModifiedBy>jarda</cp:lastModifiedBy>
  <cp:revision>2716</cp:revision>
  <dcterms:created xsi:type="dcterms:W3CDTF">2006-11-17T09:10:54Z</dcterms:created>
  <dcterms:modified xsi:type="dcterms:W3CDTF">2015-10-13T13:30:32Z</dcterms:modified>
</cp:coreProperties>
</file>